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2"/>
  </p:notesMasterIdLst>
  <p:sldIdLst>
    <p:sldId id="256" r:id="rId3"/>
    <p:sldId id="257" r:id="rId4"/>
    <p:sldId id="469" r:id="rId5"/>
    <p:sldId id="462" r:id="rId6"/>
    <p:sldId id="260" r:id="rId7"/>
    <p:sldId id="463" r:id="rId8"/>
    <p:sldId id="278" r:id="rId9"/>
    <p:sldId id="465" r:id="rId10"/>
    <p:sldId id="467" r:id="rId11"/>
    <p:sldId id="470" r:id="rId12"/>
    <p:sldId id="466" r:id="rId13"/>
    <p:sldId id="490" r:id="rId14"/>
    <p:sldId id="471" r:id="rId15"/>
    <p:sldId id="472" r:id="rId16"/>
    <p:sldId id="473" r:id="rId17"/>
    <p:sldId id="475" r:id="rId18"/>
    <p:sldId id="474" r:id="rId19"/>
    <p:sldId id="476" r:id="rId20"/>
    <p:sldId id="477" r:id="rId21"/>
    <p:sldId id="487" r:id="rId22"/>
    <p:sldId id="262" r:id="rId23"/>
    <p:sldId id="478" r:id="rId24"/>
    <p:sldId id="258" r:id="rId25"/>
    <p:sldId id="484" r:id="rId26"/>
    <p:sldId id="485" r:id="rId27"/>
    <p:sldId id="259" r:id="rId28"/>
    <p:sldId id="479" r:id="rId29"/>
    <p:sldId id="261" r:id="rId30"/>
    <p:sldId id="263" r:id="rId31"/>
    <p:sldId id="489" r:id="rId32"/>
    <p:sldId id="264" r:id="rId33"/>
    <p:sldId id="488" r:id="rId34"/>
    <p:sldId id="265" r:id="rId35"/>
    <p:sldId id="486" r:id="rId36"/>
    <p:sldId id="491" r:id="rId37"/>
    <p:sldId id="494" r:id="rId38"/>
    <p:sldId id="495" r:id="rId39"/>
    <p:sldId id="496" r:id="rId40"/>
    <p:sldId id="492"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Lato" panose="020F0502020204030203" pitchFamily="34" charset="0"/>
      <p:regular r:id="rId53"/>
      <p:bold r:id="rId54"/>
      <p:italic r:id="rId55"/>
      <p:boldItalic r:id="rId56"/>
    </p:embeddedFont>
    <p:embeddedFont>
      <p:font typeface="Raleway" panose="020B0503030101060003"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5" autoAdjust="0"/>
  </p:normalViewPr>
  <p:slideViewPr>
    <p:cSldViewPr snapToGrid="0" snapToObjects="1">
      <p:cViewPr varScale="1">
        <p:scale>
          <a:sx n="185" d="100"/>
          <a:sy n="185" d="100"/>
        </p:scale>
        <p:origin x="1026" y="156"/>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4/5/2022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4/5/2022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4/5/2022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azure-resource-manager/templates/overview" TargetMode="External"/><Relationship Id="rId3" Type="http://schemas.openxmlformats.org/officeDocument/2006/relationships/image" Target="../media/image56.svg"/><Relationship Id="rId7" Type="http://schemas.openxmlformats.org/officeDocument/2006/relationships/hyperlink" Target="https://docs.microsoft.com/en-us/azure/azure-resource-manager/bicep/overview?tabs=bicep" TargetMode="Externa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hyperlink" Target="https://registry.terraform.io/providers/hashicorp/azurerm/latest/doc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lvl="1">
              <a:spcBef>
                <a:spcPts val="0"/>
              </a:spcBef>
            </a:pPr>
            <a:r>
              <a:rPr lang="en-US" dirty="0"/>
              <a:t>Function Apps</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28033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107188709"/>
              </p:ext>
            </p:extLst>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68FE-C586-4BBF-8FC4-3FB444BD0DD3}"/>
              </a:ext>
            </a:extLst>
          </p:cNvPr>
          <p:cNvSpPr>
            <a:spLocks noGrp="1"/>
          </p:cNvSpPr>
          <p:nvPr>
            <p:ph type="title"/>
          </p:nvPr>
        </p:nvSpPr>
        <p:spPr/>
        <p:txBody>
          <a:bodyPr/>
          <a:lstStyle/>
          <a:p>
            <a:r>
              <a:rPr lang="en-US" dirty="0"/>
              <a:t>Deploying Azure Resources</a:t>
            </a:r>
          </a:p>
        </p:txBody>
      </p:sp>
      <p:sp>
        <p:nvSpPr>
          <p:cNvPr id="3" name="Subtitle 2">
            <a:extLst>
              <a:ext uri="{FF2B5EF4-FFF2-40B4-BE49-F238E27FC236}">
                <a16:creationId xmlns:a16="http://schemas.microsoft.com/office/drawing/2014/main" id="{6226D9F0-C8A6-4321-8F4C-6823AB79805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943823B2-C9D2-4B65-AF6E-6BE38C51F14D}"/>
              </a:ext>
            </a:extLst>
          </p:cNvPr>
          <p:cNvSpPr>
            <a:spLocks noGrp="1"/>
          </p:cNvSpPr>
          <p:nvPr>
            <p:ph type="body" idx="2"/>
          </p:nvPr>
        </p:nvSpPr>
        <p:spPr/>
        <p:txBody>
          <a:bodyPr/>
          <a:lstStyle/>
          <a:p>
            <a:endParaRPr lang="en-US" dirty="0"/>
          </a:p>
          <a:p>
            <a:r>
              <a:rPr lang="en-US" dirty="0"/>
              <a:t>Infrastructure as Code</a:t>
            </a:r>
          </a:p>
          <a:p>
            <a:pPr lvl="1"/>
            <a:r>
              <a:rPr lang="en-US" dirty="0"/>
              <a:t>ARMs and Biceps</a:t>
            </a:r>
          </a:p>
          <a:p>
            <a:pPr lvl="1"/>
            <a:r>
              <a:rPr lang="en-US" dirty="0"/>
              <a:t>Terraform</a:t>
            </a:r>
          </a:p>
          <a:p>
            <a:endParaRPr lang="en-US" dirty="0"/>
          </a:p>
          <a:p>
            <a:r>
              <a:rPr lang="en-US" dirty="0"/>
              <a:t>GitHub Actions / DevOps Build Pipelines</a:t>
            </a:r>
          </a:p>
          <a:p>
            <a:pPr marL="596900" lvl="1" indent="0">
              <a:buNone/>
            </a:pPr>
            <a:endParaRPr lang="en-US" dirty="0"/>
          </a:p>
        </p:txBody>
      </p:sp>
    </p:spTree>
    <p:extLst>
      <p:ext uri="{BB962C8B-B14F-4D97-AF65-F5344CB8AC3E}">
        <p14:creationId xmlns:p14="http://schemas.microsoft.com/office/powerpoint/2010/main" val="4011224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F5BC-83C7-47FC-AD63-85842448CED4}"/>
              </a:ext>
            </a:extLst>
          </p:cNvPr>
          <p:cNvSpPr>
            <a:spLocks noGrp="1"/>
          </p:cNvSpPr>
          <p:nvPr>
            <p:ph type="title"/>
          </p:nvPr>
        </p:nvSpPr>
        <p:spPr/>
        <p:txBody>
          <a:bodyPr/>
          <a:lstStyle/>
          <a:p>
            <a:r>
              <a:rPr lang="en-US" dirty="0"/>
              <a:t>Deployment is </a:t>
            </a:r>
            <a:r>
              <a:rPr lang="en-US" strike="sngStrike" dirty="0"/>
              <a:t>Easy</a:t>
            </a:r>
            <a:r>
              <a:rPr lang="en-US" dirty="0"/>
              <a:t> Necessary</a:t>
            </a:r>
          </a:p>
        </p:txBody>
      </p:sp>
      <p:sp>
        <p:nvSpPr>
          <p:cNvPr id="3" name="Text Placeholder 2">
            <a:extLst>
              <a:ext uri="{FF2B5EF4-FFF2-40B4-BE49-F238E27FC236}">
                <a16:creationId xmlns:a16="http://schemas.microsoft.com/office/drawing/2014/main" id="{F46FF38A-21B7-4E9B-9B2B-04E1999C21FB}"/>
              </a:ext>
            </a:extLst>
          </p:cNvPr>
          <p:cNvSpPr>
            <a:spLocks noGrp="1"/>
          </p:cNvSpPr>
          <p:nvPr>
            <p:ph type="body" idx="1"/>
          </p:nvPr>
        </p:nvSpPr>
        <p:spPr>
          <a:xfrm>
            <a:off x="2484894" y="1421861"/>
            <a:ext cx="4991256" cy="3002400"/>
          </a:xfrm>
        </p:spPr>
        <p:txBody>
          <a:bodyPr/>
          <a:lstStyle/>
          <a:p>
            <a:r>
              <a:rPr lang="en-US" dirty="0"/>
              <a:t>“Infrastructure as Code” – The ability to deploy all your services in the cloud from code rather than manually.</a:t>
            </a:r>
          </a:p>
          <a:p>
            <a:endParaRPr lang="en-US" dirty="0"/>
          </a:p>
          <a:p>
            <a:r>
              <a:rPr lang="en-US" dirty="0"/>
              <a:t>Important for:</a:t>
            </a:r>
          </a:p>
          <a:p>
            <a:pPr lvl="1"/>
            <a:r>
              <a:rPr lang="en-US" dirty="0"/>
              <a:t>IT management of resources</a:t>
            </a:r>
          </a:p>
          <a:p>
            <a:pPr lvl="1"/>
            <a:r>
              <a:rPr lang="en-US" dirty="0"/>
              <a:t>Geo-replication / Global availability and scale</a:t>
            </a:r>
          </a:p>
          <a:p>
            <a:pPr lvl="1"/>
            <a:r>
              <a:rPr lang="en-US" dirty="0"/>
              <a:t>Security</a:t>
            </a:r>
          </a:p>
        </p:txBody>
      </p:sp>
    </p:spTree>
    <p:extLst>
      <p:ext uri="{BB962C8B-B14F-4D97-AF65-F5344CB8AC3E}">
        <p14:creationId xmlns:p14="http://schemas.microsoft.com/office/powerpoint/2010/main" val="96668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34AD-48A7-494C-B382-B398F5A2790D}"/>
              </a:ext>
            </a:extLst>
          </p:cNvPr>
          <p:cNvSpPr>
            <a:spLocks noGrp="1"/>
          </p:cNvSpPr>
          <p:nvPr>
            <p:ph type="title"/>
          </p:nvPr>
        </p:nvSpPr>
        <p:spPr/>
        <p:txBody>
          <a:bodyPr/>
          <a:lstStyle/>
          <a:p>
            <a:r>
              <a:rPr lang="en-US" dirty="0" err="1"/>
              <a:t>IaC</a:t>
            </a:r>
            <a:r>
              <a:rPr lang="en-US" dirty="0"/>
              <a:t> Options</a:t>
            </a:r>
          </a:p>
        </p:txBody>
      </p:sp>
      <p:pic>
        <p:nvPicPr>
          <p:cNvPr id="10" name="Graphic 9">
            <a:extLst>
              <a:ext uri="{FF2B5EF4-FFF2-40B4-BE49-F238E27FC236}">
                <a16:creationId xmlns:a16="http://schemas.microsoft.com/office/drawing/2014/main" id="{573DCC71-0CC0-48A0-BFAB-F877474A6C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6282" y="1657350"/>
            <a:ext cx="914400" cy="914400"/>
          </a:xfrm>
          <a:prstGeom prst="rect">
            <a:avLst/>
          </a:prstGeom>
        </p:spPr>
      </p:pic>
      <p:pic>
        <p:nvPicPr>
          <p:cNvPr id="12" name="Graphic 11" descr="Muscular arm with solid fill">
            <a:extLst>
              <a:ext uri="{FF2B5EF4-FFF2-40B4-BE49-F238E27FC236}">
                <a16:creationId xmlns:a16="http://schemas.microsoft.com/office/drawing/2014/main" id="{93BC2786-5F73-43AC-9157-2692036155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657350"/>
            <a:ext cx="914400" cy="914400"/>
          </a:xfrm>
          <a:prstGeom prst="rect">
            <a:avLst/>
          </a:prstGeom>
        </p:spPr>
      </p:pic>
      <p:pic>
        <p:nvPicPr>
          <p:cNvPr id="1026" name="Picture 2" descr="Terraform-icon | Brands TA - TH">
            <a:extLst>
              <a:ext uri="{FF2B5EF4-FFF2-40B4-BE49-F238E27FC236}">
                <a16:creationId xmlns:a16="http://schemas.microsoft.com/office/drawing/2014/main" id="{FB425ACF-59C2-4FBE-A51B-E5E2E77AC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3318" y="165735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56BDF9-1B78-4314-BCDD-F302EA48D084}"/>
              </a:ext>
            </a:extLst>
          </p:cNvPr>
          <p:cNvSpPr txBox="1"/>
          <p:nvPr/>
        </p:nvSpPr>
        <p:spPr>
          <a:xfrm>
            <a:off x="1099146" y="2686373"/>
            <a:ext cx="1468672" cy="307777"/>
          </a:xfrm>
          <a:prstGeom prst="rect">
            <a:avLst/>
          </a:prstGeom>
          <a:noFill/>
        </p:spPr>
        <p:txBody>
          <a:bodyPr wrap="none" rtlCol="0">
            <a:spAutoFit/>
          </a:bodyPr>
          <a:lstStyle/>
          <a:p>
            <a:pPr algn="ctr"/>
            <a:r>
              <a:rPr lang="en-US" dirty="0"/>
              <a:t>ARM Templates</a:t>
            </a:r>
          </a:p>
        </p:txBody>
      </p:sp>
      <p:sp>
        <p:nvSpPr>
          <p:cNvPr id="15" name="TextBox 14">
            <a:extLst>
              <a:ext uri="{FF2B5EF4-FFF2-40B4-BE49-F238E27FC236}">
                <a16:creationId xmlns:a16="http://schemas.microsoft.com/office/drawing/2014/main" id="{2D1F500A-9A9D-4B0E-8524-D19EF4588CD0}"/>
              </a:ext>
            </a:extLst>
          </p:cNvPr>
          <p:cNvSpPr txBox="1"/>
          <p:nvPr/>
        </p:nvSpPr>
        <p:spPr>
          <a:xfrm>
            <a:off x="3832857" y="2684884"/>
            <a:ext cx="1478290" cy="307777"/>
          </a:xfrm>
          <a:prstGeom prst="rect">
            <a:avLst/>
          </a:prstGeom>
          <a:noFill/>
        </p:spPr>
        <p:txBody>
          <a:bodyPr wrap="none" rtlCol="0">
            <a:spAutoFit/>
          </a:bodyPr>
          <a:lstStyle/>
          <a:p>
            <a:pPr algn="ctr"/>
            <a:r>
              <a:rPr lang="en-US" dirty="0"/>
              <a:t>Bicep Language</a:t>
            </a:r>
          </a:p>
        </p:txBody>
      </p:sp>
      <p:sp>
        <p:nvSpPr>
          <p:cNvPr id="16" name="TextBox 15">
            <a:extLst>
              <a:ext uri="{FF2B5EF4-FFF2-40B4-BE49-F238E27FC236}">
                <a16:creationId xmlns:a16="http://schemas.microsoft.com/office/drawing/2014/main" id="{07214465-19AE-4299-BF70-9C6482BA1DC4}"/>
              </a:ext>
            </a:extLst>
          </p:cNvPr>
          <p:cNvSpPr txBox="1"/>
          <p:nvPr/>
        </p:nvSpPr>
        <p:spPr>
          <a:xfrm>
            <a:off x="6821441" y="2688214"/>
            <a:ext cx="968535" cy="307777"/>
          </a:xfrm>
          <a:prstGeom prst="rect">
            <a:avLst/>
          </a:prstGeom>
          <a:noFill/>
        </p:spPr>
        <p:txBody>
          <a:bodyPr wrap="none" rtlCol="0">
            <a:spAutoFit/>
          </a:bodyPr>
          <a:lstStyle/>
          <a:p>
            <a:pPr algn="ctr"/>
            <a:r>
              <a:rPr lang="en-US" dirty="0"/>
              <a:t>Terraform</a:t>
            </a:r>
          </a:p>
        </p:txBody>
      </p:sp>
      <p:sp>
        <p:nvSpPr>
          <p:cNvPr id="14" name="TextBox 13">
            <a:extLst>
              <a:ext uri="{FF2B5EF4-FFF2-40B4-BE49-F238E27FC236}">
                <a16:creationId xmlns:a16="http://schemas.microsoft.com/office/drawing/2014/main" id="{5DFFC8E5-F55B-4822-AFE1-3560AA2647FA}"/>
              </a:ext>
            </a:extLst>
          </p:cNvPr>
          <p:cNvSpPr txBox="1"/>
          <p:nvPr/>
        </p:nvSpPr>
        <p:spPr>
          <a:xfrm>
            <a:off x="783354" y="3254644"/>
            <a:ext cx="2100255" cy="769441"/>
          </a:xfrm>
          <a:prstGeom prst="rect">
            <a:avLst/>
          </a:prstGeom>
          <a:noFill/>
        </p:spPr>
        <p:txBody>
          <a:bodyPr wrap="none" rtlCol="0">
            <a:spAutoFit/>
          </a:bodyPr>
          <a:lstStyle/>
          <a:p>
            <a:r>
              <a:rPr lang="en-US" sz="1100" dirty="0"/>
              <a:t>Pro: Azure can generate them.</a:t>
            </a:r>
          </a:p>
          <a:p>
            <a:endParaRPr lang="en-US" sz="1100" dirty="0"/>
          </a:p>
          <a:p>
            <a:r>
              <a:rPr lang="en-US" sz="1100" dirty="0"/>
              <a:t>Con: Difficult to read and edit.</a:t>
            </a:r>
          </a:p>
          <a:p>
            <a:endParaRPr lang="en-US" sz="1100" dirty="0"/>
          </a:p>
        </p:txBody>
      </p:sp>
      <p:sp>
        <p:nvSpPr>
          <p:cNvPr id="18" name="TextBox 17">
            <a:extLst>
              <a:ext uri="{FF2B5EF4-FFF2-40B4-BE49-F238E27FC236}">
                <a16:creationId xmlns:a16="http://schemas.microsoft.com/office/drawing/2014/main" id="{F9306D03-D510-458B-893B-7642C24ADA83}"/>
              </a:ext>
            </a:extLst>
          </p:cNvPr>
          <p:cNvSpPr txBox="1"/>
          <p:nvPr/>
        </p:nvSpPr>
        <p:spPr>
          <a:xfrm>
            <a:off x="3347145" y="3244311"/>
            <a:ext cx="2449710" cy="769441"/>
          </a:xfrm>
          <a:prstGeom prst="rect">
            <a:avLst/>
          </a:prstGeom>
          <a:noFill/>
        </p:spPr>
        <p:txBody>
          <a:bodyPr wrap="none" rtlCol="0">
            <a:spAutoFit/>
          </a:bodyPr>
          <a:lstStyle/>
          <a:p>
            <a:r>
              <a:rPr lang="en-US" sz="1100"/>
              <a:t>Pro: From Microsoft. Easy to read.</a:t>
            </a:r>
          </a:p>
          <a:p>
            <a:endParaRPr lang="en-US" sz="1100"/>
          </a:p>
          <a:p>
            <a:r>
              <a:rPr lang="en-US" sz="1100"/>
              <a:t>Con: Lacking in examples and docs.</a:t>
            </a:r>
          </a:p>
          <a:p>
            <a:endParaRPr lang="en-US" sz="1100" dirty="0"/>
          </a:p>
        </p:txBody>
      </p:sp>
      <p:sp>
        <p:nvSpPr>
          <p:cNvPr id="19" name="TextBox 18">
            <a:extLst>
              <a:ext uri="{FF2B5EF4-FFF2-40B4-BE49-F238E27FC236}">
                <a16:creationId xmlns:a16="http://schemas.microsoft.com/office/drawing/2014/main" id="{4264FECE-5AE1-4889-85C1-C3DA88B670C0}"/>
              </a:ext>
            </a:extLst>
          </p:cNvPr>
          <p:cNvSpPr txBox="1"/>
          <p:nvPr/>
        </p:nvSpPr>
        <p:spPr>
          <a:xfrm>
            <a:off x="6200235" y="3239144"/>
            <a:ext cx="2268570" cy="769441"/>
          </a:xfrm>
          <a:prstGeom prst="rect">
            <a:avLst/>
          </a:prstGeom>
          <a:noFill/>
        </p:spPr>
        <p:txBody>
          <a:bodyPr wrap="none" rtlCol="0">
            <a:spAutoFit/>
          </a:bodyPr>
          <a:lstStyle/>
          <a:p>
            <a:r>
              <a:rPr lang="en-US" sz="1100" dirty="0"/>
              <a:t>Pro: From </a:t>
            </a:r>
            <a:r>
              <a:rPr lang="en-US" sz="1100" dirty="0" err="1"/>
              <a:t>HashiCorp</a:t>
            </a:r>
            <a:r>
              <a:rPr lang="en-US" sz="1100" dirty="0"/>
              <a:t>. </a:t>
            </a:r>
            <a:r>
              <a:rPr lang="en-US" sz="1100" dirty="0" err="1"/>
              <a:t>Multicloud</a:t>
            </a:r>
            <a:r>
              <a:rPr lang="en-US" sz="1100" dirty="0"/>
              <a:t>.</a:t>
            </a:r>
          </a:p>
          <a:p>
            <a:endParaRPr lang="en-US" sz="1100" dirty="0"/>
          </a:p>
          <a:p>
            <a:r>
              <a:rPr lang="en-US" sz="1100" dirty="0"/>
              <a:t>Con: Proprietary and Pricey</a:t>
            </a:r>
          </a:p>
          <a:p>
            <a:endParaRPr lang="en-US" sz="1100" dirty="0"/>
          </a:p>
        </p:txBody>
      </p:sp>
      <p:sp>
        <p:nvSpPr>
          <p:cNvPr id="21" name="TextBox 20">
            <a:extLst>
              <a:ext uri="{FF2B5EF4-FFF2-40B4-BE49-F238E27FC236}">
                <a16:creationId xmlns:a16="http://schemas.microsoft.com/office/drawing/2014/main" id="{14EA457A-6AC2-4F61-98F9-CA91F349C309}"/>
              </a:ext>
            </a:extLst>
          </p:cNvPr>
          <p:cNvSpPr txBox="1"/>
          <p:nvPr/>
        </p:nvSpPr>
        <p:spPr>
          <a:xfrm>
            <a:off x="3497871" y="3880681"/>
            <a:ext cx="2148258" cy="769441"/>
          </a:xfrm>
          <a:prstGeom prst="rect">
            <a:avLst/>
          </a:prstGeom>
          <a:noFill/>
        </p:spPr>
        <p:txBody>
          <a:bodyPr wrap="square">
            <a:spAutoFit/>
          </a:bodyPr>
          <a:lstStyle/>
          <a:p>
            <a:pPr algn="ctr"/>
            <a:r>
              <a:rPr lang="en-US" sz="1100" dirty="0">
                <a:hlinkClick r:id="rId7"/>
              </a:rPr>
              <a:t>Bicep language for deploying Azure resources - Azure Resource Manager | Microsoft Docs</a:t>
            </a:r>
            <a:endParaRPr lang="en-US" sz="1100" dirty="0"/>
          </a:p>
        </p:txBody>
      </p:sp>
      <p:sp>
        <p:nvSpPr>
          <p:cNvPr id="23" name="TextBox 22">
            <a:extLst>
              <a:ext uri="{FF2B5EF4-FFF2-40B4-BE49-F238E27FC236}">
                <a16:creationId xmlns:a16="http://schemas.microsoft.com/office/drawing/2014/main" id="{E008AECC-D52C-4473-9978-4280DE423700}"/>
              </a:ext>
            </a:extLst>
          </p:cNvPr>
          <p:cNvSpPr txBox="1"/>
          <p:nvPr/>
        </p:nvSpPr>
        <p:spPr>
          <a:xfrm>
            <a:off x="941249" y="3879858"/>
            <a:ext cx="1784464" cy="600164"/>
          </a:xfrm>
          <a:prstGeom prst="rect">
            <a:avLst/>
          </a:prstGeom>
          <a:noFill/>
        </p:spPr>
        <p:txBody>
          <a:bodyPr wrap="square">
            <a:spAutoFit/>
          </a:bodyPr>
          <a:lstStyle/>
          <a:p>
            <a:pPr algn="ctr"/>
            <a:r>
              <a:rPr lang="en-US" sz="1100">
                <a:hlinkClick r:id="rId8"/>
              </a:rPr>
              <a:t>Templates overview - Azure Resource Manager | Microsoft Docs</a:t>
            </a:r>
            <a:endParaRPr lang="en-US" sz="1100" dirty="0"/>
          </a:p>
        </p:txBody>
      </p:sp>
      <p:sp>
        <p:nvSpPr>
          <p:cNvPr id="25" name="TextBox 24">
            <a:extLst>
              <a:ext uri="{FF2B5EF4-FFF2-40B4-BE49-F238E27FC236}">
                <a16:creationId xmlns:a16="http://schemas.microsoft.com/office/drawing/2014/main" id="{957FDE2B-65DB-4246-A992-7504B6017DE4}"/>
              </a:ext>
            </a:extLst>
          </p:cNvPr>
          <p:cNvSpPr txBox="1"/>
          <p:nvPr/>
        </p:nvSpPr>
        <p:spPr>
          <a:xfrm>
            <a:off x="6260391" y="3879858"/>
            <a:ext cx="2148258" cy="600164"/>
          </a:xfrm>
          <a:prstGeom prst="rect">
            <a:avLst/>
          </a:prstGeom>
          <a:noFill/>
        </p:spPr>
        <p:txBody>
          <a:bodyPr wrap="square">
            <a:spAutoFit/>
          </a:bodyPr>
          <a:lstStyle/>
          <a:p>
            <a:pPr algn="ctr"/>
            <a:r>
              <a:rPr lang="en-US" sz="1100" dirty="0">
                <a:hlinkClick r:id="rId9"/>
              </a:rPr>
              <a:t>Docs overview | </a:t>
            </a:r>
            <a:r>
              <a:rPr lang="en-US" sz="1100" dirty="0" err="1">
                <a:hlinkClick r:id="rId9"/>
              </a:rPr>
              <a:t>hashicorp</a:t>
            </a:r>
            <a:r>
              <a:rPr lang="en-US" sz="1100" dirty="0">
                <a:hlinkClick r:id="rId9"/>
              </a:rPr>
              <a:t>/</a:t>
            </a:r>
            <a:r>
              <a:rPr lang="en-US" sz="1100" dirty="0" err="1">
                <a:hlinkClick r:id="rId9"/>
              </a:rPr>
              <a:t>azurerm</a:t>
            </a:r>
            <a:r>
              <a:rPr lang="en-US" sz="1100" dirty="0">
                <a:hlinkClick r:id="rId9"/>
              </a:rPr>
              <a:t> | Terraform Registry</a:t>
            </a:r>
            <a:endParaRPr lang="en-US" sz="1100" dirty="0"/>
          </a:p>
        </p:txBody>
      </p:sp>
    </p:spTree>
    <p:extLst>
      <p:ext uri="{BB962C8B-B14F-4D97-AF65-F5344CB8AC3E}">
        <p14:creationId xmlns:p14="http://schemas.microsoft.com/office/powerpoint/2010/main" val="3818119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AE21-14F3-4D1C-9272-AB19E4F34CF2}"/>
              </a:ext>
            </a:extLst>
          </p:cNvPr>
          <p:cNvSpPr>
            <a:spLocks noGrp="1"/>
          </p:cNvSpPr>
          <p:nvPr>
            <p:ph type="title"/>
          </p:nvPr>
        </p:nvSpPr>
        <p:spPr>
          <a:xfrm>
            <a:off x="283103" y="712141"/>
            <a:ext cx="6339839" cy="3835500"/>
          </a:xfrm>
        </p:spPr>
        <p:txBody>
          <a:bodyPr/>
          <a:lstStyle/>
          <a:p>
            <a:r>
              <a:rPr lang="en-US" dirty="0">
                <a:solidFill>
                  <a:schemeClr val="accent2"/>
                </a:solidFill>
              </a:rPr>
              <a:t>Deploying with GitHub Actions</a:t>
            </a:r>
          </a:p>
        </p:txBody>
      </p:sp>
    </p:spTree>
    <p:extLst>
      <p:ext uri="{BB962C8B-B14F-4D97-AF65-F5344CB8AC3E}">
        <p14:creationId xmlns:p14="http://schemas.microsoft.com/office/powerpoint/2010/main" val="1034448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852B-580D-4480-9F48-DF55BE8E5896}"/>
              </a:ext>
            </a:extLst>
          </p:cNvPr>
          <p:cNvSpPr>
            <a:spLocks noGrp="1"/>
          </p:cNvSpPr>
          <p:nvPr>
            <p:ph type="title"/>
          </p:nvPr>
        </p:nvSpPr>
        <p:spPr/>
        <p:txBody>
          <a:bodyPr/>
          <a:lstStyle/>
          <a:p>
            <a:r>
              <a:rPr lang="en-US" dirty="0"/>
              <a:t>Security and Compliance</a:t>
            </a:r>
          </a:p>
        </p:txBody>
      </p:sp>
      <p:sp>
        <p:nvSpPr>
          <p:cNvPr id="3" name="Subtitle 2">
            <a:extLst>
              <a:ext uri="{FF2B5EF4-FFF2-40B4-BE49-F238E27FC236}">
                <a16:creationId xmlns:a16="http://schemas.microsoft.com/office/drawing/2014/main" id="{FF2FF18A-A858-41D9-A404-97525A3E93B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0E02379-14AB-4D1E-9E4E-0B5882C587D0}"/>
              </a:ext>
            </a:extLst>
          </p:cNvPr>
          <p:cNvSpPr>
            <a:spLocks noGrp="1"/>
          </p:cNvSpPr>
          <p:nvPr>
            <p:ph type="body" idx="2"/>
          </p:nvPr>
        </p:nvSpPr>
        <p:spPr/>
        <p:txBody>
          <a:bodyPr/>
          <a:lstStyle/>
          <a:p>
            <a:r>
              <a:rPr lang="en-US" dirty="0"/>
              <a:t>Role-Based Access Controls</a:t>
            </a:r>
          </a:p>
          <a:p>
            <a:pPr lvl="1"/>
            <a:r>
              <a:rPr lang="en-US" dirty="0"/>
              <a:t>Azure Active Directory</a:t>
            </a:r>
          </a:p>
          <a:p>
            <a:pPr lvl="1"/>
            <a:r>
              <a:rPr lang="en-US" dirty="0"/>
              <a:t>Access Control Lists in Azure Storage</a:t>
            </a:r>
          </a:p>
          <a:p>
            <a:pPr lvl="1"/>
            <a:endParaRPr lang="en-US" dirty="0"/>
          </a:p>
          <a:p>
            <a:r>
              <a:rPr lang="en-US" dirty="0"/>
              <a:t>Compliance</a:t>
            </a:r>
          </a:p>
          <a:p>
            <a:pPr lvl="1"/>
            <a:r>
              <a:rPr lang="en-US" dirty="0"/>
              <a:t>Blueprints, etc.</a:t>
            </a:r>
          </a:p>
        </p:txBody>
      </p:sp>
    </p:spTree>
    <p:extLst>
      <p:ext uri="{BB962C8B-B14F-4D97-AF65-F5344CB8AC3E}">
        <p14:creationId xmlns:p14="http://schemas.microsoft.com/office/powerpoint/2010/main" val="262612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2827</TotalTime>
  <Words>1853</Words>
  <Application>Microsoft Office PowerPoint</Application>
  <PresentationFormat>On-screen Show (16:9)</PresentationFormat>
  <Paragraphs>321</Paragraphs>
  <Slides>39</Slides>
  <Notes>6</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Lato</vt:lpstr>
      <vt:lpstr>Calibri Light</vt:lpstr>
      <vt:lpstr>Times New Roman</vt:lpstr>
      <vt:lpstr>Consolas</vt:lpstr>
      <vt:lpstr>Segoe UI</vt:lpstr>
      <vt:lpstr>Wingdings</vt:lpstr>
      <vt:lpstr>Calibri</vt:lpstr>
      <vt:lpstr>Raleway</vt:lpstr>
      <vt:lpstr>Arial</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lpstr>Deploying Azure Resources</vt:lpstr>
      <vt:lpstr>Deployment is Easy Necessary</vt:lpstr>
      <vt:lpstr>IaC Options</vt:lpstr>
      <vt:lpstr>Deploying with GitHub Actions</vt:lpstr>
      <vt:lpstr>Security and Compliance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171</cp:revision>
  <dcterms:created xsi:type="dcterms:W3CDTF">2019-01-02T02:35:54Z</dcterms:created>
  <dcterms:modified xsi:type="dcterms:W3CDTF">2022-04-05T20:01:41Z</dcterms:modified>
</cp:coreProperties>
</file>